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4" r:id="rId9"/>
    <p:sldId id="269" r:id="rId10"/>
    <p:sldId id="268" r:id="rId11"/>
    <p:sldId id="262" r:id="rId12"/>
    <p:sldId id="263" r:id="rId13"/>
    <p:sldId id="27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2C2AE-5DAB-45E0-80FB-91A1571FF2C5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F0F1A-298D-4EC7-9E9C-6A33C8596F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26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F0F1A-298D-4EC7-9E9C-6A33C8596F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476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C2014-88C6-4151-B08B-A96AF7E95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A98C0-8B84-4007-9545-6FDD56B959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AD434-D46D-45E1-8F11-5DF8E9C231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B81B1-EFCC-44C0-91A1-2D3C9D87E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25B4B-8F5A-4058-BAA0-108D59A189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7DBD0-8F0F-4CA8-A153-8AEFD5F016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55090-2A64-4BDF-9A50-714E3A31B9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3D7D5-EFED-4634-AF39-5115D166F5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D2F28-C464-4003-8EEB-C6B00CE824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6CD8C-B99C-480E-904B-3A6B901C08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8703F-2DAF-41DE-823F-4FFA32F2AF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FC59BE-AE4E-4AF7-8422-B66FDBBD44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objs.com/agility/CoAX/Safari-Park/elephants2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url?sa=i&amp;rct=j&amp;q=&amp;esrc=s&amp;source=images&amp;cd=&amp;cad=rja&amp;uact=8&amp;ved=0ahUKEwiOzrCVp7fNAhXK5SYKHQywB38QjRwIBw&amp;url=http://www.infoplease.com/dk/science/encyclopedia/plant-sensitivity.html&amp;bvm=bv.124817099,d.eWE&amp;psig=AFQjCNHAl_vmHwwf8GV0Asp0o02elGmgnQ&amp;ust=1466536170467181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/url?sa=i&amp;rct=j&amp;q=&amp;esrc=s&amp;source=images&amp;cd=&amp;cad=rja&amp;uact=8&amp;ved=0ahUKEwinlofMp7fNAhUCZCYKHZSJA3YQjRwIBw&amp;url=http://goodnature.nathab.com/let-a-baby-polar-bear-capture-your-heart/&amp;bvm=bv.124817099,d.eWE&amp;psig=AFQjCNHbt-L_Oou-AeBdBLa22FBujaEuLw&amp;ust=1466536275457817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/url?sa=i&amp;rct=j&amp;q=&amp;esrc=s&amp;source=images&amp;cd=&amp;cad=rja&amp;uact=8&amp;ved=0ahUKEwjxwYaJqLfNAhWK5CYKHawdDcUQjRwIBw&amp;url=http://animals.howstuffworks.com/insects/caterpillar3.htm&amp;bvm=bv.124817099,d.eWE&amp;psig=AFQjCNE81gFLD0o8CTx0q0HRLLXh1C9ORQ&amp;ust=146653638861080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www.google.com/url?sa=i&amp;rct=j&amp;q=&amp;esrc=s&amp;source=images&amp;cd=&amp;cad=rja&amp;uact=8&amp;ved=0ahUKEwjVmNmTqLfNAhXE7CYKHfFHCksQjRwIBw&amp;url=http://www.monarch-butterfly.com/&amp;bvm=bv.124817099,d.eWE&amp;psig=AFQjCNE81gFLD0o8CTx0q0HRLLXh1C9ORQ&amp;ust=146653638861080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tg.srs.com/directorates/anthrax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source=images&amp;cd=&amp;cad=rja&amp;uact=8&amp;ved=0ahUKEwip64iAprfNAhVBSyYKHW-ACtIQjRwIBw&amp;url=http://www.microscopy-uk.org.uk/mag/wimsmall/sundr.html&amp;psig=AFQjCNEy7xYqGa0Z-QcH0wJE9AoP6Xbn2g&amp;ust=146653579621902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wnrmag.com/images/photo/1999/aug99/disjunct/fer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url?sa=i&amp;rct=j&amp;q=&amp;esrc=s&amp;source=images&amp;cd=&amp;cad=rja&amp;uact=8&amp;ved=0ahUKEwjs7qSjprfNAhVK4CYKHe1YA44QjRwIBw&amp;url=http://ed101.bu.edu/StudentDoc/Archives/ED101sp09/alisonb/roots.html&amp;bvm=bv.124817099,d.eWE&amp;psig=AFQjCNF6L9TNSTGbiVVGWuflUrPbMdtKZw&amp;ust=1466535943742119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rrz.uni-hamburg.de/biologie/b_online/fo04/2vergrzw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3.bc.sympatico.ca/micron/microscope/division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sa=i&amp;rct=j&amp;q=&amp;esrc=s&amp;source=images&amp;cd=&amp;cad=rja&amp;uact=8&amp;ved=0ahUKEwjM1dnTprfNAhXLQCYKHUAJAosQjRwIBw&amp;url=http://www.wisegeek.com/what-is-the-fertilization-process.htm&amp;bvm=bv.124817099,d.eWE&amp;psig=AFQjCNGWy5odzbChbzRjzl3WAGnSYfgSig&amp;ust=1466536007912388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unmr.wustl.edu/EduDev/LabTutorials/Buffer/images/Fluids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8382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What Does it Mean to Be Alive?</a:t>
            </a: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1524000" y="5410200"/>
            <a:ext cx="6172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The Characteristics of Life</a:t>
            </a:r>
          </a:p>
        </p:txBody>
      </p:sp>
      <p:pic>
        <p:nvPicPr>
          <p:cNvPr id="2053" name="Picture 5" descr="http://www.objs.com/agility/CoAX/Safari-Park/elephants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524000"/>
            <a:ext cx="4953000" cy="3611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295275" y="457200"/>
            <a:ext cx="8543925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All Living Things </a:t>
            </a:r>
            <a:r>
              <a:rPr lang="en-US" sz="3600" u="sng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Respond to Their Environment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81000" y="1789113"/>
            <a:ext cx="38862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Organisms react to stimuli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Light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Temperature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Odor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Sound 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Gravity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Heat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Water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Pressure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648200" y="1524000"/>
            <a:ext cx="3962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An example is a plant’s leaves and stems growing toward light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0" y="0"/>
            <a:ext cx="533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200" b="1">
              <a:solidFill>
                <a:srgbClr val="FF0000"/>
              </a:solidFill>
            </a:endParaRPr>
          </a:p>
        </p:txBody>
      </p:sp>
      <p:pic>
        <p:nvPicPr>
          <p:cNvPr id="5122" name="Picture 2" descr="http://www.infoplease.com/images/ESCI272PLASEN00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743200"/>
            <a:ext cx="2762250" cy="3778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762000" y="3810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All Living Things </a:t>
            </a:r>
            <a:r>
              <a:rPr lang="en-US" sz="3600" u="sng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Grow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66800" y="1219200"/>
            <a:ext cx="716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Growth means to </a:t>
            </a:r>
            <a:r>
              <a:rPr lang="en-US" sz="3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get bigger in size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0" y="0"/>
            <a:ext cx="533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200" b="1">
              <a:solidFill>
                <a:srgbClr val="FF0000"/>
              </a:solidFill>
            </a:endParaRPr>
          </a:p>
        </p:txBody>
      </p:sp>
      <p:pic>
        <p:nvPicPr>
          <p:cNvPr id="4098" name="Picture 2" descr="http://goodnature.nathab.com/wp-content/uploads/2010/07/Mama-cub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209800"/>
            <a:ext cx="5384798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609600" y="457200"/>
            <a:ext cx="77724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All Living Things </a:t>
            </a:r>
            <a:r>
              <a:rPr lang="en-US" sz="3600" u="sng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Develop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52400" y="1676400"/>
            <a:ext cx="8763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Development involves </a:t>
            </a:r>
            <a:r>
              <a:rPr lang="en-US" sz="3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change in the physical form or physiological make-up of an organism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0" y="0"/>
            <a:ext cx="533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s.hswstatic.com/gif/caterpillar-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0"/>
            <a:ext cx="3810000" cy="2190750"/>
          </a:xfrm>
          <a:prstGeom prst="rect">
            <a:avLst/>
          </a:prstGeom>
          <a:noFill/>
        </p:spPr>
      </p:pic>
      <p:pic>
        <p:nvPicPr>
          <p:cNvPr id="3076" name="Picture 4" descr="http://cdn-1.monarch-butterfly.com/graphics/monarch-emergin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657600"/>
            <a:ext cx="3500096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04800"/>
            <a:ext cx="82137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Living Things </a:t>
            </a:r>
            <a:r>
              <a:rPr lang="en-US" sz="4400" dirty="0" smtClean="0">
                <a:solidFill>
                  <a:srgbClr val="FF0000"/>
                </a:solidFill>
                <a:latin typeface="Snap ITC" pitchFamily="82" charset="0"/>
              </a:rPr>
              <a:t>ADAPT</a:t>
            </a:r>
            <a:r>
              <a:rPr lang="en-US" sz="4400" dirty="0" smtClean="0"/>
              <a:t> over time.</a:t>
            </a:r>
            <a:endParaRPr lang="en-US" sz="4400" dirty="0"/>
          </a:p>
        </p:txBody>
      </p:sp>
      <p:pic>
        <p:nvPicPr>
          <p:cNvPr id="27650" name="Picture 2" descr="Image result for animal adaptations over ti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124200"/>
            <a:ext cx="4351368" cy="20288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219200"/>
            <a:ext cx="89664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Certain traits will be more beneficial to the organism </a:t>
            </a:r>
          </a:p>
          <a:p>
            <a:r>
              <a:rPr lang="en-US" sz="3200" dirty="0" smtClean="0"/>
              <a:t>And will increase the survival of that organism.</a:t>
            </a:r>
          </a:p>
          <a:p>
            <a:r>
              <a:rPr lang="en-US" sz="3200" dirty="0" smtClean="0"/>
              <a:t>These traits will be passed down to offspring.</a:t>
            </a:r>
            <a:endParaRPr lang="en-US" sz="3200" dirty="0"/>
          </a:p>
        </p:txBody>
      </p:sp>
      <p:pic>
        <p:nvPicPr>
          <p:cNvPr id="27652" name="Picture 4" descr="Image result for adaptation over ti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200400"/>
            <a:ext cx="4419750" cy="31623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0" y="304800"/>
            <a:ext cx="53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371600" y="152400"/>
            <a:ext cx="6400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Life!!!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991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living things share some basic </a:t>
            </a: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characteristics..</a:t>
            </a:r>
            <a:endParaRPr lang="en-US" sz="32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81000" y="1600200"/>
            <a:ext cx="8382000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Cellular Organization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Reproduction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Metabolism (Obtain and Use Energy)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Homeostasis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Heredity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Responsiveness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Growth and Development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Adapt Through Evolution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/>
      <p:bldP spid="307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838200" y="152400"/>
            <a:ext cx="719137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66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All Living Things are </a:t>
            </a:r>
            <a:r>
              <a:rPr lang="en-US" sz="3600" u="sng" kern="10" dirty="0">
                <a:ln w="9525">
                  <a:noFill/>
                  <a:round/>
                  <a:headEnd/>
                  <a:tailEnd/>
                </a:ln>
                <a:solidFill>
                  <a:srgbClr val="66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Made Up of Cells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19050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Unicellular Organisms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38200" y="2514600"/>
            <a:ext cx="7620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Entire organism is made up of one single cell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Bacteria and protists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762000" y="41910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4109" name="Picture 13" descr="anthra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84613"/>
            <a:ext cx="2743200" cy="2727325"/>
          </a:xfrm>
          <a:prstGeom prst="rect">
            <a:avLst/>
          </a:prstGeom>
          <a:noFill/>
        </p:spPr>
      </p:pic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0" y="1143000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Smallest unit capable of all life functions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0" y="0"/>
            <a:ext cx="533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200" b="1">
              <a:solidFill>
                <a:srgbClr val="FF0000"/>
              </a:solidFill>
            </a:endParaRPr>
          </a:p>
        </p:txBody>
      </p:sp>
      <p:sp>
        <p:nvSpPr>
          <p:cNvPr id="15371" name="AutoShape 11" descr="Image result for amoeba image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3" name="AutoShape 13" descr="Image result for amoeba image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75" name="Picture 15" descr="http://www.microscopy-uk.org.uk/mag/imagsmall/amoebafeeding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886200"/>
            <a:ext cx="381000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  <p:bldP spid="4101" grpId="0" uiExpand="1" build="p" autoUpdateAnimBg="0"/>
      <p:bldP spid="41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8600" y="228600"/>
            <a:ext cx="499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Multicellular Organisms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04800" y="914400"/>
            <a:ext cx="5638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organism is made up of many cells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Cells have specialized functions within the organism</a:t>
            </a:r>
          </a:p>
        </p:txBody>
      </p:sp>
      <p:pic>
        <p:nvPicPr>
          <p:cNvPr id="5126" name="Picture 6" descr="http://www.wnrmag.com/images/photo/1999/aug99/disjunct/fer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124200"/>
            <a:ext cx="3810000" cy="3278188"/>
          </a:xfrm>
          <a:prstGeom prst="rect">
            <a:avLst/>
          </a:prstGeom>
          <a:noFill/>
        </p:spPr>
      </p:pic>
      <p:pic>
        <p:nvPicPr>
          <p:cNvPr id="5128" name="Picture 8" descr="http://www.rrz.uni-hamburg.de/biologie/b_online/fo04/2vergrzw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04800"/>
            <a:ext cx="3006725" cy="2000250"/>
          </a:xfrm>
          <a:prstGeom prst="rect">
            <a:avLst/>
          </a:prstGeom>
          <a:noFill/>
        </p:spPr>
      </p:pic>
      <p:pic>
        <p:nvPicPr>
          <p:cNvPr id="14338" name="Picture 2" descr="http://ed101.bu.edu/StudentDoc/Archives/ED101sp09/alisonb/080715093724-larg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3429000"/>
            <a:ext cx="3849942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077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All Living Things </a:t>
            </a:r>
            <a:r>
              <a:rPr lang="en-US" sz="3600" u="sng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Reproduce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52400" y="1295400"/>
            <a:ext cx="861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Reproduction is the process of producing new organisms of the same type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52400" y="23622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Asexual Reproduction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85800" y="31242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 single parent organism reproducing by itself</a:t>
            </a:r>
          </a:p>
        </p:txBody>
      </p:sp>
      <p:pic>
        <p:nvPicPr>
          <p:cNvPr id="6151" name="Picture 7" descr="http://www3.bc.sympatico.ca/micron/microscope/divis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733800"/>
            <a:ext cx="3810000" cy="2860675"/>
          </a:xfrm>
          <a:prstGeom prst="rect">
            <a:avLst/>
          </a:prstGeom>
          <a:noFill/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0"/>
            <a:ext cx="533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8" grpId="0" autoUpdateAnimBg="0"/>
      <p:bldP spid="614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601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Sexual Reproduction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305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Two different parent organisms contribute genetic information 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Involves the combination of male and female sex cells</a:t>
            </a:r>
          </a:p>
        </p:txBody>
      </p:sp>
      <p:pic>
        <p:nvPicPr>
          <p:cNvPr id="12290" name="Picture 2" descr="http://images.wisegeek.com/single-sperm-and-eg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895600"/>
            <a:ext cx="5629275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304800"/>
            <a:ext cx="579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Showcard Gothic" pitchFamily="82" charset="0"/>
              </a:rPr>
              <a:t>        Heredity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1447800"/>
            <a:ext cx="6438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When organisms reproduce, they pass copies or </a:t>
            </a:r>
            <a:r>
              <a:rPr lang="en-US" sz="3200" dirty="0" smtClean="0"/>
              <a:t>p</a:t>
            </a:r>
            <a:r>
              <a:rPr lang="en-US" sz="3200" dirty="0" smtClean="0"/>
              <a:t>art </a:t>
            </a:r>
            <a:r>
              <a:rPr lang="en-US" sz="3200" dirty="0" smtClean="0"/>
              <a:t>of their </a:t>
            </a:r>
            <a:r>
              <a:rPr lang="en-US" sz="3200" b="1" dirty="0" smtClean="0"/>
              <a:t>DNA</a:t>
            </a:r>
            <a:r>
              <a:rPr lang="en-US" sz="3200" dirty="0" smtClean="0"/>
              <a:t> to their offspring.</a:t>
            </a:r>
            <a:endParaRPr lang="en-US" sz="3200" dirty="0"/>
          </a:p>
        </p:txBody>
      </p:sp>
      <p:pic>
        <p:nvPicPr>
          <p:cNvPr id="6146" name="Picture 2" descr="Image result for dna 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5191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6076" y="3048000"/>
            <a:ext cx="71679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Because of this shared DNA, the offspring</a:t>
            </a:r>
          </a:p>
          <a:p>
            <a:r>
              <a:rPr lang="en-US" sz="3200" dirty="0" smtClean="0"/>
              <a:t>Will share characteristics with the parents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48" name="Picture 4" descr="Image result for children that look like their paren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1" y="4343400"/>
            <a:ext cx="3126432" cy="2343150"/>
          </a:xfrm>
          <a:prstGeom prst="rect">
            <a:avLst/>
          </a:prstGeom>
          <a:noFill/>
        </p:spPr>
      </p:pic>
      <p:pic>
        <p:nvPicPr>
          <p:cNvPr id="6150" name="Picture 6" descr="Image result for codominanc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048124"/>
            <a:ext cx="2381250" cy="2809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457200" y="228600"/>
            <a:ext cx="8382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All Living Things </a:t>
            </a:r>
            <a:r>
              <a:rPr lang="en-US" sz="3600" u="sng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Obtain and Use Energy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7543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Living organisms need </a:t>
            </a:r>
            <a:r>
              <a:rPr lang="en-US" sz="3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energy to grow, develop, repair damage, and reproduce</a:t>
            </a:r>
          </a:p>
        </p:txBody>
      </p:sp>
      <p:pic>
        <p:nvPicPr>
          <p:cNvPr id="10245" name="Picture 5" descr="http://www.iwebquest.com/oceans/images/o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743200"/>
            <a:ext cx="5715000" cy="3881438"/>
          </a:xfrm>
          <a:prstGeom prst="rect">
            <a:avLst/>
          </a:prstGeom>
          <a:noFill/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0" y="0"/>
            <a:ext cx="533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4800" y="1219200"/>
            <a:ext cx="762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stable state of conditions in the body that are necessary for life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81000" y="3352800"/>
            <a:ext cx="3429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Body temperature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Blood volume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pH balance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Water balance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en-US"/>
          </a:p>
        </p:txBody>
      </p:sp>
      <p:pic>
        <p:nvPicPr>
          <p:cNvPr id="15367" name="Picture 7" descr="Fluid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667000"/>
            <a:ext cx="3962400" cy="3962400"/>
          </a:xfrm>
          <a:prstGeom prst="rect">
            <a:avLst/>
          </a:prstGeom>
          <a:noFill/>
        </p:spPr>
      </p:pic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8382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All Organisms </a:t>
            </a:r>
            <a:r>
              <a:rPr lang="en-US" sz="3600" u="sng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Maintain Homeostasis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0"/>
            <a:ext cx="53340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sym typeface="Wingdings" pitchFamily="2" charset="2"/>
              </a:rPr>
              <a:t></a:t>
            </a:r>
            <a:endParaRPr 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5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312</Words>
  <Application>Microsoft Office PowerPoint</Application>
  <PresentationFormat>On-screen Show (4:3)</PresentationFormat>
  <Paragraphs>69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Jill Luckey</cp:lastModifiedBy>
  <cp:revision>25</cp:revision>
  <dcterms:created xsi:type="dcterms:W3CDTF">2001-10-08T03:35:08Z</dcterms:created>
  <dcterms:modified xsi:type="dcterms:W3CDTF">2017-09-18T19:53:25Z</dcterms:modified>
</cp:coreProperties>
</file>